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84" y="-6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8C3E5-E3CE-4FBE-8F43-FA04A0A6706F}" type="datetimeFigureOut">
              <a:rPr lang="en-US" smtClean="0"/>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8C3E5-E3CE-4FBE-8F43-FA04A0A6706F}" type="datetimeFigureOut">
              <a:rPr lang="en-US" smtClean="0"/>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8C3E5-E3CE-4FBE-8F43-FA04A0A6706F}" type="datetimeFigureOut">
              <a:rPr lang="en-US" smtClean="0"/>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A8C3E5-E3CE-4FBE-8F43-FA04A0A6706F}" type="datetimeFigureOut">
              <a:rPr lang="en-US" smtClean="0"/>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8C3E5-E3CE-4FBE-8F43-FA04A0A6706F}" type="datetimeFigureOut">
              <a:rPr lang="en-US" smtClean="0"/>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A8C3E5-E3CE-4FBE-8F43-FA04A0A6706F}" type="datetimeFigureOut">
              <a:rPr lang="en-US" smtClean="0"/>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A8C3E5-E3CE-4FBE-8F43-FA04A0A6706F}" type="datetimeFigureOut">
              <a:rPr lang="en-US" smtClean="0"/>
              <a:t>5/9/2010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8C3E5-E3CE-4FBE-8F43-FA04A0A6706F}" type="datetimeFigureOut">
              <a:rPr lang="en-US" smtClean="0"/>
              <a:t>5/9/2010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8C3E5-E3CE-4FBE-8F43-FA04A0A6706F}" type="datetimeFigureOut">
              <a:rPr lang="en-US" smtClean="0"/>
              <a:t>5/9/2010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A8C3E5-E3CE-4FBE-8F43-FA04A0A6706F}" type="datetimeFigureOut">
              <a:rPr lang="en-US" smtClean="0"/>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A8C3E5-E3CE-4FBE-8F43-FA04A0A6706F}" type="datetimeFigureOut">
              <a:rPr lang="en-US" smtClean="0"/>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4EAA9-5EA8-4E4C-909E-8778DE40836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8C3E5-E3CE-4FBE-8F43-FA04A0A6706F}" type="datetimeFigureOut">
              <a:rPr lang="en-US" smtClean="0"/>
              <a:t>5/9/2010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D4EAA9-5EA8-4E4C-909E-8778DE4083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lstStyle/>
          <a:p>
            <a:r>
              <a:rPr lang="en-US" dirty="0" smtClean="0"/>
              <a:t>CPF Tutorial</a:t>
            </a:r>
            <a:endParaRPr lang="en-US" dirty="0"/>
          </a:p>
        </p:txBody>
      </p:sp>
      <p:sp>
        <p:nvSpPr>
          <p:cNvPr id="3" name="Subtitle 2"/>
          <p:cNvSpPr>
            <a:spLocks noGrp="1"/>
          </p:cNvSpPr>
          <p:nvPr>
            <p:ph type="subTitle" idx="1"/>
          </p:nvPr>
        </p:nvSpPr>
        <p:spPr/>
        <p:txBody>
          <a:bodyPr/>
          <a:lstStyle/>
          <a:p>
            <a:r>
              <a:rPr lang="en-US" dirty="0" err="1" smtClean="0"/>
              <a:t>Yanqing</a:t>
            </a:r>
            <a:r>
              <a:rPr lang="en-US" dirty="0" smtClean="0"/>
              <a:t> Zhang, </a:t>
            </a:r>
            <a:r>
              <a:rPr lang="en-US" dirty="0" err="1" smtClean="0"/>
              <a:t>Yousef</a:t>
            </a:r>
            <a:r>
              <a:rPr lang="en-US" dirty="0" smtClean="0"/>
              <a:t> </a:t>
            </a:r>
            <a:r>
              <a:rPr lang="en-US" dirty="0" err="1" smtClean="0"/>
              <a:t>Shaksheer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4" name="Content Placeholder 2"/>
          <p:cNvSpPr>
            <a:spLocks noGrp="1"/>
          </p:cNvSpPr>
          <p:nvPr>
            <p:ph sz="half" idx="1"/>
          </p:nvPr>
        </p:nvSpPr>
        <p:spPr>
          <a:xfrm>
            <a:off x="533400" y="1219200"/>
            <a:ext cx="4038600" cy="4525963"/>
          </a:xfrm>
        </p:spPr>
        <p:txBody>
          <a:bodyPr>
            <a:normAutofit/>
          </a:bodyPr>
          <a:lstStyle/>
          <a:p>
            <a:r>
              <a:rPr lang="en-US" dirty="0" smtClean="0"/>
              <a:t>We use hierarchical </a:t>
            </a:r>
            <a:r>
              <a:rPr lang="en-US" dirty="0" err="1" smtClean="0"/>
              <a:t>floorplanning</a:t>
            </a:r>
            <a:r>
              <a:rPr lang="en-US" dirty="0" smtClean="0"/>
              <a:t> , so we move </a:t>
            </a:r>
            <a:r>
              <a:rPr lang="en-US" dirty="0" smtClean="0"/>
              <a:t>power domain macro modules</a:t>
            </a:r>
          </a:p>
          <a:p>
            <a:r>
              <a:rPr lang="en-US" dirty="0" smtClean="0"/>
              <a:t>Encounter leaves a row and column between different </a:t>
            </a:r>
            <a:r>
              <a:rPr lang="en-US" dirty="0" smtClean="0"/>
              <a:t>power domains</a:t>
            </a:r>
            <a:endParaRPr lang="en-US" dirty="0" smtClean="0"/>
          </a:p>
          <a:p>
            <a:pPr>
              <a:buNone/>
            </a:pPr>
            <a:endParaRPr lang="en-US" dirty="0"/>
          </a:p>
        </p:txBody>
      </p:sp>
      <p:pic>
        <p:nvPicPr>
          <p:cNvPr id="5" name="Content Placeholder 4" descr="2_Floorplan.JPG"/>
          <p:cNvPicPr>
            <a:picLocks noChangeAspect="1"/>
          </p:cNvPicPr>
          <p:nvPr/>
        </p:nvPicPr>
        <p:blipFill>
          <a:blip r:embed="rId2" cstate="print"/>
          <a:stretch>
            <a:fillRect/>
          </a:stretch>
        </p:blipFill>
        <p:spPr>
          <a:xfrm>
            <a:off x="4722457" y="1371600"/>
            <a:ext cx="4421543" cy="423826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4" name="Content Placeholder 2"/>
          <p:cNvSpPr>
            <a:spLocks noGrp="1"/>
          </p:cNvSpPr>
          <p:nvPr>
            <p:ph sz="half" idx="1"/>
          </p:nvPr>
        </p:nvSpPr>
        <p:spPr>
          <a:xfrm>
            <a:off x="457200" y="1295400"/>
            <a:ext cx="4038600" cy="5479987"/>
          </a:xfrm>
        </p:spPr>
        <p:txBody>
          <a:bodyPr/>
          <a:lstStyle/>
          <a:p>
            <a:r>
              <a:rPr lang="en-US" dirty="0" smtClean="0"/>
              <a:t>Go through the regular flow of adding power rings for the PRIMARY rails only</a:t>
            </a:r>
            <a:endParaRPr lang="en-US" dirty="0" smtClean="0"/>
          </a:p>
          <a:p>
            <a:r>
              <a:rPr lang="en-US" dirty="0" smtClean="0"/>
              <a:t>Add </a:t>
            </a:r>
            <a:r>
              <a:rPr lang="en-US" dirty="0" smtClean="0"/>
              <a:t>power switches in respective power domain</a:t>
            </a:r>
            <a:endParaRPr lang="en-US" dirty="0"/>
          </a:p>
        </p:txBody>
      </p:sp>
      <p:pic>
        <p:nvPicPr>
          <p:cNvPr id="5" name="Content Placeholder 4" descr="3_placeheader.JPG"/>
          <p:cNvPicPr>
            <a:picLocks noChangeAspect="1"/>
          </p:cNvPicPr>
          <p:nvPr/>
        </p:nvPicPr>
        <p:blipFill>
          <a:blip r:embed="rId2" cstate="print"/>
          <a:stretch>
            <a:fillRect/>
          </a:stretch>
        </p:blipFill>
        <p:spPr>
          <a:xfrm>
            <a:off x="4648200" y="1524000"/>
            <a:ext cx="4343400" cy="444575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4" name="Content Placeholder 2"/>
          <p:cNvSpPr>
            <a:spLocks noGrp="1"/>
          </p:cNvSpPr>
          <p:nvPr>
            <p:ph sz="half" idx="1"/>
          </p:nvPr>
        </p:nvSpPr>
        <p:spPr>
          <a:xfrm>
            <a:off x="457200" y="1447800"/>
            <a:ext cx="4038600" cy="3727387"/>
          </a:xfrm>
        </p:spPr>
        <p:txBody>
          <a:bodyPr>
            <a:normAutofit fontScale="85000" lnSpcReduction="10000"/>
          </a:bodyPr>
          <a:lstStyle/>
          <a:p>
            <a:r>
              <a:rPr lang="en-US" dirty="0" smtClean="0"/>
              <a:t>Specify switch </a:t>
            </a:r>
            <a:r>
              <a:rPr lang="en-US" dirty="0" smtClean="0"/>
              <a:t>topology, switch topology should be determined by estimated header sizing and header layout. To understand more about this, please refer to our Final Report</a:t>
            </a:r>
            <a:endParaRPr lang="en-US" dirty="0"/>
          </a:p>
        </p:txBody>
      </p:sp>
      <p:pic>
        <p:nvPicPr>
          <p:cNvPr id="5" name="Content Placeholder 4" descr="4_specifyswitches.JPG"/>
          <p:cNvPicPr>
            <a:picLocks noChangeAspect="1"/>
          </p:cNvPicPr>
          <p:nvPr/>
        </p:nvPicPr>
        <p:blipFill>
          <a:blip r:embed="rId2" cstate="print"/>
          <a:stretch>
            <a:fillRect/>
          </a:stretch>
        </p:blipFill>
        <p:spPr>
          <a:xfrm>
            <a:off x="4648200" y="1295400"/>
            <a:ext cx="4038600" cy="413377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4" name="Content Placeholder 2"/>
          <p:cNvSpPr>
            <a:spLocks noGrp="1"/>
          </p:cNvSpPr>
          <p:nvPr>
            <p:ph sz="half" idx="1"/>
          </p:nvPr>
        </p:nvSpPr>
        <p:spPr>
          <a:xfrm>
            <a:off x="457200" y="1295400"/>
            <a:ext cx="4038600" cy="4525963"/>
          </a:xfrm>
        </p:spPr>
        <p:txBody>
          <a:bodyPr>
            <a:normAutofit fontScale="92500" lnSpcReduction="20000"/>
          </a:bodyPr>
          <a:lstStyle/>
          <a:p>
            <a:r>
              <a:rPr lang="en-US" dirty="0" smtClean="0"/>
              <a:t>Specify Global Net Connections</a:t>
            </a:r>
          </a:p>
          <a:p>
            <a:r>
              <a:rPr lang="en-US" dirty="0" smtClean="0"/>
              <a:t>Specify virtual rail connections</a:t>
            </a:r>
            <a:endParaRPr lang="en-US" dirty="0" smtClean="0"/>
          </a:p>
          <a:p>
            <a:r>
              <a:rPr lang="en-US" dirty="0" smtClean="0"/>
              <a:t>Specifically, specify which rail connects to each power domain</a:t>
            </a:r>
            <a:endParaRPr lang="en-US" dirty="0" smtClean="0"/>
          </a:p>
          <a:p>
            <a:r>
              <a:rPr lang="en-US" dirty="0" smtClean="0"/>
              <a:t>Also specify which rails power switches will be switching between</a:t>
            </a:r>
            <a:endParaRPr lang="en-US" dirty="0"/>
          </a:p>
        </p:txBody>
      </p:sp>
      <p:pic>
        <p:nvPicPr>
          <p:cNvPr id="5" name="Content Placeholder 4" descr="5_specifypowerconnections.JPG"/>
          <p:cNvPicPr>
            <a:picLocks noChangeAspect="1"/>
          </p:cNvPicPr>
          <p:nvPr/>
        </p:nvPicPr>
        <p:blipFill>
          <a:blip r:embed="rId2" cstate="print"/>
          <a:stretch>
            <a:fillRect/>
          </a:stretch>
        </p:blipFill>
        <p:spPr>
          <a:xfrm>
            <a:off x="4572000" y="1524000"/>
            <a:ext cx="4410251" cy="368518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4" name="Content Placeholder 2"/>
          <p:cNvSpPr>
            <a:spLocks noGrp="1"/>
          </p:cNvSpPr>
          <p:nvPr>
            <p:ph sz="half" idx="1"/>
          </p:nvPr>
        </p:nvSpPr>
        <p:spPr>
          <a:xfrm>
            <a:off x="457200" y="1371600"/>
            <a:ext cx="4038600" cy="4525963"/>
          </a:xfrm>
        </p:spPr>
        <p:txBody>
          <a:bodyPr>
            <a:normAutofit fontScale="77500" lnSpcReduction="20000"/>
          </a:bodyPr>
          <a:lstStyle/>
          <a:p>
            <a:r>
              <a:rPr lang="en-US" dirty="0" smtClean="0"/>
              <a:t>Continue to do special route of power nets as you would in regular flow</a:t>
            </a:r>
            <a:endParaRPr lang="en-US" dirty="0" smtClean="0"/>
          </a:p>
          <a:p>
            <a:r>
              <a:rPr lang="en-US" dirty="0" smtClean="0"/>
              <a:t>Rest of flow is same as SOC place and route </a:t>
            </a:r>
            <a:r>
              <a:rPr lang="en-US" dirty="0" smtClean="0"/>
              <a:t>flow</a:t>
            </a:r>
            <a:endParaRPr lang="en-US" dirty="0" smtClean="0"/>
          </a:p>
          <a:p>
            <a:r>
              <a:rPr lang="en-US" dirty="0" smtClean="0"/>
              <a:t>CPF commands can be integrated into Encounter command script,  </a:t>
            </a:r>
            <a:r>
              <a:rPr lang="en-US" dirty="0"/>
              <a:t>s</a:t>
            </a:r>
            <a:r>
              <a:rPr lang="en-US" dirty="0" smtClean="0"/>
              <a:t>o CPF retains the convenience synthesis flow brings us, with powerful flexibility for low power design</a:t>
            </a:r>
            <a:endParaRPr lang="en-US" dirty="0" smtClean="0"/>
          </a:p>
        </p:txBody>
      </p:sp>
      <p:pic>
        <p:nvPicPr>
          <p:cNvPr id="5" name="Content Placeholder 4" descr="6_thisiswhatuget.JPG"/>
          <p:cNvPicPr>
            <a:picLocks noChangeAspect="1"/>
          </p:cNvPicPr>
          <p:nvPr/>
        </p:nvPicPr>
        <p:blipFill>
          <a:blip r:embed="rId2" cstate="print"/>
          <a:stretch>
            <a:fillRect/>
          </a:stretch>
        </p:blipFill>
        <p:spPr>
          <a:xfrm>
            <a:off x="4572000" y="1371600"/>
            <a:ext cx="4411393" cy="424648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pic>
        <p:nvPicPr>
          <p:cNvPr id="4" name="Content Placeholder 3" descr="1.JPG"/>
          <p:cNvPicPr>
            <a:picLocks noGrp="1" noChangeAspect="1"/>
          </p:cNvPicPr>
          <p:nvPr>
            <p:ph idx="1"/>
          </p:nvPr>
        </p:nvPicPr>
        <p:blipFill>
          <a:blip r:embed="rId2" cstate="print"/>
          <a:stretch>
            <a:fillRect/>
          </a:stretch>
        </p:blipFill>
        <p:spPr>
          <a:xfrm>
            <a:off x="4191000" y="1371600"/>
            <a:ext cx="4953000" cy="4751425"/>
          </a:xfrm>
        </p:spPr>
      </p:pic>
      <p:sp>
        <p:nvSpPr>
          <p:cNvPr id="5" name="Content Placeholder 2"/>
          <p:cNvSpPr txBox="1">
            <a:spLocks/>
          </p:cNvSpPr>
          <p:nvPr/>
        </p:nvSpPr>
        <p:spPr>
          <a:xfrm>
            <a:off x="457200" y="1371600"/>
            <a:ext cx="37338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 snapshot of a completed,</a:t>
            </a:r>
            <a:r>
              <a:rPr kumimoji="0" lang="en-US" sz="3200" b="0" i="0" u="none" strike="noStrike" kern="1200" cap="none" spc="0" normalizeH="0" noProof="0" dirty="0" smtClean="0">
                <a:ln>
                  <a:noFill/>
                </a:ln>
                <a:solidFill>
                  <a:schemeClr val="tx1"/>
                </a:solidFill>
                <a:effectLst/>
                <a:uLnTx/>
                <a:uFillTx/>
                <a:latin typeface="+mn-lt"/>
                <a:ea typeface="+mn-ea"/>
                <a:cs typeface="+mn-cs"/>
              </a:rPr>
              <a:t> power-gated ALU within a microprocessor, with the power-gated ALU in the upper-left corner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p:txBody>
          <a:bodyPr>
            <a:normAutofit/>
          </a:bodyPr>
          <a:lstStyle/>
          <a:p>
            <a:r>
              <a:rPr lang="en-US" sz="2000" dirty="0" smtClean="0"/>
              <a:t>First, you will need to create a .</a:t>
            </a:r>
            <a:r>
              <a:rPr lang="en-US" sz="2000" dirty="0" err="1" smtClean="0"/>
              <a:t>cpf</a:t>
            </a:r>
            <a:r>
              <a:rPr lang="en-US" sz="2000" dirty="0" smtClean="0"/>
              <a:t> file. Here we will use “synth.cpf” as an example, which is a script for power-gating in the synthesis flow.</a:t>
            </a:r>
            <a:endParaRPr lang="en-US" sz="2000" dirty="0"/>
          </a:p>
        </p:txBody>
      </p:sp>
      <p:pic>
        <p:nvPicPr>
          <p:cNvPr id="4" name="Picture 3" descr="1.JPG"/>
          <p:cNvPicPr>
            <a:picLocks noChangeAspect="1"/>
          </p:cNvPicPr>
          <p:nvPr/>
        </p:nvPicPr>
        <p:blipFill>
          <a:blip r:embed="rId2" cstate="print"/>
          <a:stretch>
            <a:fillRect/>
          </a:stretch>
        </p:blipFill>
        <p:spPr>
          <a:xfrm>
            <a:off x="1066800" y="2365872"/>
            <a:ext cx="6904567" cy="449212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600200"/>
            <a:ext cx="8229600" cy="4572000"/>
          </a:xfrm>
        </p:spPr>
        <p:txBody>
          <a:bodyPr>
            <a:normAutofit fontScale="92500" lnSpcReduction="10000"/>
          </a:bodyPr>
          <a:lstStyle/>
          <a:p>
            <a:r>
              <a:rPr lang="en-US" sz="2000" dirty="0" smtClean="0"/>
              <a:t>Next, we will break down the writing of the .</a:t>
            </a:r>
            <a:r>
              <a:rPr lang="en-US" sz="2000" dirty="0" err="1" smtClean="0"/>
              <a:t>cpf</a:t>
            </a:r>
            <a:r>
              <a:rPr lang="en-US" sz="2000" dirty="0" smtClean="0"/>
              <a:t> file into specific steps. </a:t>
            </a:r>
            <a:r>
              <a:rPr lang="en-US" sz="2000" dirty="0" smtClean="0"/>
              <a:t>Note that you will only need to write the CPF file once, and it will be used for the ENTIRE flow. In other words, once written, there is no need to change it. We start by setting the </a:t>
            </a:r>
            <a:r>
              <a:rPr lang="en-US" sz="2000" dirty="0" err="1" smtClean="0"/>
              <a:t>cpf</a:t>
            </a:r>
            <a:r>
              <a:rPr lang="en-US" sz="2000" dirty="0" smtClean="0"/>
              <a:t> version:</a:t>
            </a:r>
          </a:p>
          <a:p>
            <a:pPr>
              <a:buNone/>
            </a:pPr>
            <a:endParaRPr lang="en-US" sz="2000" dirty="0"/>
          </a:p>
          <a:p>
            <a:pPr>
              <a:buNone/>
            </a:pPr>
            <a:endParaRPr lang="en-US" sz="2000" dirty="0" smtClean="0"/>
          </a:p>
          <a:p>
            <a:pPr>
              <a:buNone/>
            </a:pPr>
            <a:r>
              <a:rPr lang="en-US" sz="1800" dirty="0" err="1" smtClean="0"/>
              <a:t>set_cpf_version</a:t>
            </a:r>
            <a:r>
              <a:rPr lang="en-US" sz="1800" dirty="0" smtClean="0"/>
              <a:t> 1.1</a:t>
            </a:r>
          </a:p>
          <a:p>
            <a:pPr>
              <a:buNone/>
            </a:pPr>
            <a:endParaRPr lang="en-US" sz="1800" dirty="0"/>
          </a:p>
          <a:p>
            <a:pPr>
              <a:buNone/>
            </a:pPr>
            <a:r>
              <a:rPr lang="en-US" sz="1800" dirty="0" smtClean="0"/>
              <a:t>…</a:t>
            </a:r>
          </a:p>
          <a:p>
            <a:pPr>
              <a:buNone/>
            </a:pPr>
            <a:r>
              <a:rPr lang="en-US" sz="1800" dirty="0" smtClean="0"/>
              <a:t>…</a:t>
            </a:r>
          </a:p>
          <a:p>
            <a:pPr>
              <a:buNone/>
            </a:pPr>
            <a:r>
              <a:rPr lang="en-US" sz="1800" dirty="0" smtClean="0"/>
              <a:t>…</a:t>
            </a:r>
          </a:p>
          <a:p>
            <a:pPr>
              <a:buNone/>
            </a:pPr>
            <a:r>
              <a:rPr lang="en-US" sz="1800" dirty="0" smtClean="0"/>
              <a:t>For a complete list of supported CPF commands and CPF user guide, refer to</a:t>
            </a:r>
          </a:p>
          <a:p>
            <a:pPr>
              <a:buNone/>
            </a:pPr>
            <a:r>
              <a:rPr lang="en-US" sz="1800" dirty="0" smtClean="0"/>
              <a:t>documentation at: </a:t>
            </a:r>
          </a:p>
          <a:p>
            <a:pPr>
              <a:buNone/>
            </a:pPr>
            <a:r>
              <a:rPr lang="en-US" sz="1800" dirty="0" smtClean="0"/>
              <a:t>/app/cadence/RC81/doc/</a:t>
            </a:r>
            <a:r>
              <a:rPr lang="en-US" sz="1800" dirty="0" err="1" smtClean="0"/>
              <a:t>cpf_ref</a:t>
            </a:r>
            <a:r>
              <a:rPr lang="en-US" sz="1800" dirty="0" smtClean="0"/>
              <a:t> </a:t>
            </a:r>
          </a:p>
          <a:p>
            <a:pPr>
              <a:buNone/>
            </a:pPr>
            <a:r>
              <a:rPr lang="en-US" sz="1800" dirty="0" smtClean="0"/>
              <a:t>/app/cadence/RC81/doc/</a:t>
            </a:r>
            <a:r>
              <a:rPr lang="en-US" sz="1800" dirty="0" err="1" smtClean="0"/>
              <a:t>cpf_user</a:t>
            </a:r>
            <a:endParaRPr lang="en-US" sz="1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600200"/>
            <a:ext cx="8229600" cy="5257800"/>
          </a:xfrm>
        </p:spPr>
        <p:txBody>
          <a:bodyPr>
            <a:normAutofit fontScale="47500" lnSpcReduction="20000"/>
          </a:bodyPr>
          <a:lstStyle/>
          <a:p>
            <a:r>
              <a:rPr lang="en-US" sz="4200" dirty="0" smtClean="0"/>
              <a:t>We define the technology to be used in our design:</a:t>
            </a:r>
          </a:p>
          <a:p>
            <a:pPr>
              <a:buNone/>
            </a:pPr>
            <a:r>
              <a:rPr lang="en-US" dirty="0" err="1" smtClean="0"/>
              <a:t>set_cpf_version</a:t>
            </a:r>
            <a:r>
              <a:rPr lang="en-US" dirty="0" smtClean="0"/>
              <a:t> 1.1</a:t>
            </a:r>
          </a:p>
          <a:p>
            <a:pPr>
              <a:buNone/>
            </a:pPr>
            <a:r>
              <a:rPr lang="en-US" dirty="0" smtClean="0"/>
              <a:t>#################################################</a:t>
            </a:r>
          </a:p>
          <a:p>
            <a:pPr>
              <a:buNone/>
            </a:pPr>
            <a:r>
              <a:rPr lang="en-US" dirty="0" smtClean="0"/>
              <a:t># Technology part of the CPF</a:t>
            </a:r>
          </a:p>
          <a:p>
            <a:pPr>
              <a:buNone/>
            </a:pPr>
            <a:r>
              <a:rPr lang="en-US" dirty="0" smtClean="0"/>
              <a:t>#################################################</a:t>
            </a:r>
          </a:p>
          <a:p>
            <a:pPr>
              <a:buNone/>
            </a:pPr>
            <a:r>
              <a:rPr lang="en-US" dirty="0" smtClean="0"/>
              <a:t># define the library sets, a library ‘set’ is often a set of .lib’s that have been characterized at the same</a:t>
            </a:r>
          </a:p>
          <a:p>
            <a:pPr>
              <a:buNone/>
            </a:pPr>
            <a:r>
              <a:rPr lang="en-US" dirty="0"/>
              <a:t>#</a:t>
            </a:r>
            <a:r>
              <a:rPr lang="en-US" dirty="0" smtClean="0"/>
              <a:t>voltage, here, both the standard cell library SubVT_400mV.lib and the header library headers.lib have</a:t>
            </a:r>
          </a:p>
          <a:p>
            <a:pPr>
              <a:buNone/>
            </a:pPr>
            <a:r>
              <a:rPr lang="en-US" dirty="0"/>
              <a:t>#</a:t>
            </a:r>
            <a:r>
              <a:rPr lang="en-US" dirty="0" smtClean="0"/>
              <a:t>been characterized at 400mV.</a:t>
            </a:r>
          </a:p>
          <a:p>
            <a:pPr>
              <a:buNone/>
            </a:pPr>
            <a:r>
              <a:rPr lang="en-US" dirty="0" err="1" smtClean="0"/>
              <a:t>define_library_set</a:t>
            </a:r>
            <a:r>
              <a:rPr lang="en-US" dirty="0" smtClean="0"/>
              <a:t> -name CORE9GPLL -libraries {SubVT_400mV.lib headers.lib}</a:t>
            </a:r>
          </a:p>
          <a:p>
            <a:pPr>
              <a:buNone/>
            </a:pPr>
            <a:endParaRPr lang="en-US" dirty="0" smtClean="0"/>
          </a:p>
          <a:p>
            <a:pPr>
              <a:buNone/>
            </a:pPr>
            <a:r>
              <a:rPr lang="en-US" dirty="0" smtClean="0"/>
              <a:t># define the isolation cells, also define the enable pin and enable condition for isolation cells</a:t>
            </a:r>
          </a:p>
          <a:p>
            <a:pPr>
              <a:buNone/>
            </a:pPr>
            <a:r>
              <a:rPr lang="en-US" dirty="0" smtClean="0"/>
              <a:t>#</a:t>
            </a:r>
            <a:r>
              <a:rPr lang="en-US" dirty="0" err="1" smtClean="0"/>
              <a:t>define_isolation_cell</a:t>
            </a:r>
            <a:r>
              <a:rPr lang="en-US" dirty="0" smtClean="0"/>
              <a:t> -cells ISOLN* -enable </a:t>
            </a:r>
            <a:r>
              <a:rPr lang="en-US" dirty="0" err="1" smtClean="0"/>
              <a:t>ENbar</a:t>
            </a:r>
            <a:r>
              <a:rPr lang="en-US" dirty="0" smtClean="0"/>
              <a:t> -</a:t>
            </a:r>
            <a:r>
              <a:rPr lang="en-US" dirty="0" err="1" smtClean="0"/>
              <a:t>valid_location</a:t>
            </a:r>
            <a:r>
              <a:rPr lang="en-US" dirty="0" smtClean="0"/>
              <a:t> on</a:t>
            </a:r>
          </a:p>
          <a:p>
            <a:pPr>
              <a:buNone/>
            </a:pPr>
            <a:endParaRPr lang="en-US" dirty="0" smtClean="0"/>
          </a:p>
          <a:p>
            <a:pPr>
              <a:buNone/>
            </a:pPr>
            <a:r>
              <a:rPr lang="en-US" dirty="0" smtClean="0"/>
              <a:t># define the always on cell</a:t>
            </a:r>
          </a:p>
          <a:p>
            <a:pPr>
              <a:buNone/>
            </a:pPr>
            <a:r>
              <a:rPr lang="en-US" dirty="0" smtClean="0"/>
              <a:t># define the state retention cell</a:t>
            </a:r>
          </a:p>
          <a:p>
            <a:pPr>
              <a:buNone/>
            </a:pPr>
            <a:r>
              <a:rPr lang="en-US" dirty="0" smtClean="0"/>
              <a:t># define the power switch cells, defines names of the headers used, the power on condition, and the</a:t>
            </a:r>
          </a:p>
          <a:p>
            <a:pPr>
              <a:buNone/>
            </a:pPr>
            <a:r>
              <a:rPr lang="en-US" dirty="0"/>
              <a:t>#</a:t>
            </a:r>
            <a:r>
              <a:rPr lang="en-US" dirty="0" smtClean="0"/>
              <a:t>name of the power rails that it will be switching between</a:t>
            </a:r>
          </a:p>
          <a:p>
            <a:pPr>
              <a:buNone/>
            </a:pPr>
            <a:r>
              <a:rPr lang="en-US" dirty="0" err="1" smtClean="0"/>
              <a:t>define_power_switch_cell</a:t>
            </a:r>
            <a:r>
              <a:rPr lang="en-US" dirty="0" smtClean="0"/>
              <a:t> -cells "HDX2 HDX4 HDX8 HDX16 HDX32 HDX64" \</a:t>
            </a:r>
          </a:p>
          <a:p>
            <a:pPr>
              <a:buNone/>
            </a:pPr>
            <a:r>
              <a:rPr lang="en-US" dirty="0" smtClean="0"/>
              <a:t>-stage_1_enable !_EN -type header -</a:t>
            </a:r>
            <a:r>
              <a:rPr lang="en-US" dirty="0" err="1" smtClean="0"/>
              <a:t>gate_bias_pin</a:t>
            </a:r>
            <a:r>
              <a:rPr lang="en-US" dirty="0" smtClean="0"/>
              <a:t> </a:t>
            </a:r>
            <a:r>
              <a:rPr lang="en-US" dirty="0" err="1" smtClean="0"/>
              <a:t>gnd</a:t>
            </a:r>
            <a:r>
              <a:rPr lang="en-US" dirty="0" smtClean="0"/>
              <a:t> -</a:t>
            </a:r>
            <a:r>
              <a:rPr lang="en-US" dirty="0" err="1" smtClean="0"/>
              <a:t>power_switchable</a:t>
            </a:r>
            <a:r>
              <a:rPr lang="en-US" dirty="0" smtClean="0"/>
              <a:t> VDDS -power </a:t>
            </a:r>
            <a:r>
              <a:rPr lang="en-US" dirty="0" err="1" smtClean="0"/>
              <a:t>vdd</a:t>
            </a:r>
            <a:r>
              <a:rPr lang="en-US" dirty="0" smtClean="0"/>
              <a:t> \</a:t>
            </a:r>
          </a:p>
          <a:p>
            <a:pPr>
              <a:buNone/>
            </a:pPr>
            <a:r>
              <a:rPr lang="en-US" dirty="0" smtClean="0"/>
              <a:t>-</a:t>
            </a:r>
            <a:r>
              <a:rPr lang="en-US" dirty="0" err="1" smtClean="0"/>
              <a:t>on_resistance</a:t>
            </a:r>
            <a:r>
              <a:rPr lang="en-US" dirty="0" smtClean="0"/>
              <a:t> 100.0</a:t>
            </a:r>
          </a:p>
          <a:p>
            <a:pPr>
              <a:buNone/>
            </a:pPr>
            <a:r>
              <a:rPr lang="en-US" dirty="0" smtClean="0"/>
              <a:t>…</a:t>
            </a:r>
          </a:p>
          <a:p>
            <a:pPr>
              <a:buNone/>
            </a:pPr>
            <a:r>
              <a:rPr lang="en-US"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066800"/>
            <a:ext cx="8229600" cy="5791200"/>
          </a:xfrm>
        </p:spPr>
        <p:txBody>
          <a:bodyPr>
            <a:normAutofit fontScale="25000" lnSpcReduction="20000"/>
          </a:bodyPr>
          <a:lstStyle/>
          <a:p>
            <a:r>
              <a:rPr lang="en-US" sz="6400" dirty="0" smtClean="0"/>
              <a:t>We continue to define design parameters for our design, this means telling the tools, through the CPF file, which part of the design is to be low-power implemented, which instances belong to which power domain, and the different power modes that exist</a:t>
            </a:r>
          </a:p>
          <a:p>
            <a:pPr>
              <a:buNone/>
            </a:pPr>
            <a:r>
              <a:rPr lang="en-US" sz="4400" dirty="0" smtClean="0"/>
              <a:t>…</a:t>
            </a:r>
          </a:p>
          <a:p>
            <a:pPr>
              <a:buNone/>
            </a:pPr>
            <a:r>
              <a:rPr lang="en-US" sz="4400" dirty="0" smtClean="0"/>
              <a:t>…</a:t>
            </a:r>
          </a:p>
          <a:p>
            <a:pPr>
              <a:buNone/>
            </a:pPr>
            <a:r>
              <a:rPr lang="en-US" sz="4400" dirty="0" smtClean="0"/>
              <a:t># identify the design for which the CPF file is created, also define the units for numbers</a:t>
            </a:r>
          </a:p>
          <a:p>
            <a:pPr>
              <a:buNone/>
            </a:pPr>
            <a:r>
              <a:rPr lang="en-US" sz="4400" dirty="0" err="1" smtClean="0"/>
              <a:t>set_design</a:t>
            </a:r>
            <a:r>
              <a:rPr lang="en-US" sz="4400" dirty="0" smtClean="0"/>
              <a:t> PIC_ROM</a:t>
            </a:r>
          </a:p>
          <a:p>
            <a:pPr>
              <a:buNone/>
            </a:pPr>
            <a:r>
              <a:rPr lang="en-US" sz="4400" dirty="0" err="1" smtClean="0"/>
              <a:t>set_power_unit</a:t>
            </a:r>
            <a:r>
              <a:rPr lang="en-US" sz="4400" dirty="0" smtClean="0"/>
              <a:t> </a:t>
            </a:r>
            <a:r>
              <a:rPr lang="en-US" sz="4400" dirty="0" err="1" smtClean="0"/>
              <a:t>nW</a:t>
            </a:r>
            <a:endParaRPr lang="en-US" sz="4400" dirty="0" smtClean="0"/>
          </a:p>
          <a:p>
            <a:pPr>
              <a:buNone/>
            </a:pPr>
            <a:r>
              <a:rPr lang="en-US" sz="4400" dirty="0" err="1" smtClean="0"/>
              <a:t>set_time_unit</a:t>
            </a:r>
            <a:r>
              <a:rPr lang="en-US" sz="4400" dirty="0" smtClean="0"/>
              <a:t> ns</a:t>
            </a:r>
          </a:p>
          <a:p>
            <a:pPr>
              <a:buNone/>
            </a:pPr>
            <a:endParaRPr lang="en-US" sz="4400" dirty="0" smtClean="0"/>
          </a:p>
          <a:p>
            <a:pPr>
              <a:buNone/>
            </a:pPr>
            <a:r>
              <a:rPr lang="en-US" sz="4400" dirty="0" smtClean="0"/>
              <a:t># create power domains, a power domain is a group of instances that have the same power switching characteristics. Also defines which instances are in each power domain,</a:t>
            </a:r>
          </a:p>
          <a:p>
            <a:pPr>
              <a:buNone/>
            </a:pPr>
            <a:r>
              <a:rPr lang="en-US" sz="4400" dirty="0"/>
              <a:t>#</a:t>
            </a:r>
            <a:r>
              <a:rPr lang="en-US" sz="4400" dirty="0" smtClean="0"/>
              <a:t>and the condition where they switch to that power domain</a:t>
            </a:r>
          </a:p>
          <a:p>
            <a:pPr>
              <a:buNone/>
            </a:pPr>
            <a:r>
              <a:rPr lang="en-US" sz="4400" dirty="0" err="1" smtClean="0"/>
              <a:t>create_power_domain</a:t>
            </a:r>
            <a:r>
              <a:rPr lang="en-US" sz="4400" dirty="0" smtClean="0"/>
              <a:t> -name PD1 -default</a:t>
            </a:r>
          </a:p>
          <a:p>
            <a:pPr>
              <a:buNone/>
            </a:pPr>
            <a:r>
              <a:rPr lang="en-US" sz="4400" dirty="0" err="1" smtClean="0"/>
              <a:t>create_power_domain</a:t>
            </a:r>
            <a:r>
              <a:rPr lang="en-US" sz="4400" dirty="0" smtClean="0"/>
              <a:t> -name PD2 -instances {ALU} \</a:t>
            </a:r>
          </a:p>
          <a:p>
            <a:pPr>
              <a:buNone/>
            </a:pPr>
            <a:r>
              <a:rPr lang="en-US" sz="4400" dirty="0" smtClean="0"/>
              <a:t>-</a:t>
            </a:r>
            <a:r>
              <a:rPr lang="en-US" sz="4400" dirty="0" err="1" smtClean="0"/>
              <a:t>shutoff_condition</a:t>
            </a:r>
            <a:r>
              <a:rPr lang="en-US" sz="4400" dirty="0" smtClean="0"/>
              <a:t> {MCLR} -</a:t>
            </a:r>
            <a:r>
              <a:rPr lang="en-US" sz="4400" dirty="0" err="1" smtClean="0"/>
              <a:t>secondary_domains</a:t>
            </a:r>
            <a:r>
              <a:rPr lang="en-US" sz="4400" dirty="0" smtClean="0"/>
              <a:t> PD1</a:t>
            </a:r>
          </a:p>
          <a:p>
            <a:pPr>
              <a:buNone/>
            </a:pPr>
            <a:endParaRPr lang="en-US" sz="4400" dirty="0" smtClean="0"/>
          </a:p>
          <a:p>
            <a:pPr>
              <a:buNone/>
            </a:pPr>
            <a:r>
              <a:rPr lang="en-US" sz="4400" dirty="0" smtClean="0"/>
              <a:t># create nominal conditions, gives a name to each voltage island. This means that off=0, on=0.4V</a:t>
            </a:r>
          </a:p>
          <a:p>
            <a:pPr>
              <a:buNone/>
            </a:pPr>
            <a:r>
              <a:rPr lang="en-US" sz="4400" dirty="0" err="1" smtClean="0"/>
              <a:t>create_nominal_condition</a:t>
            </a:r>
            <a:r>
              <a:rPr lang="en-US" sz="4400" dirty="0" smtClean="0"/>
              <a:t> -name off -voltage 0</a:t>
            </a:r>
          </a:p>
          <a:p>
            <a:pPr>
              <a:buNone/>
            </a:pPr>
            <a:r>
              <a:rPr lang="en-US" sz="4400" dirty="0" err="1" smtClean="0"/>
              <a:t>create_nominal_condition</a:t>
            </a:r>
            <a:r>
              <a:rPr lang="en-US" sz="4400" dirty="0" smtClean="0"/>
              <a:t> -name on -voltage 0.4</a:t>
            </a:r>
          </a:p>
          <a:p>
            <a:pPr>
              <a:buNone/>
            </a:pPr>
            <a:r>
              <a:rPr lang="en-US" sz="4400" dirty="0" smtClean="0"/>
              <a:t># create power modes, a power mode specifies which voltage island each power domain will be operating in</a:t>
            </a:r>
          </a:p>
          <a:p>
            <a:pPr>
              <a:buNone/>
            </a:pPr>
            <a:r>
              <a:rPr lang="en-US" sz="4400" dirty="0" err="1" smtClean="0"/>
              <a:t>create_power_mode</a:t>
            </a:r>
            <a:r>
              <a:rPr lang="en-US" sz="4400" dirty="0" smtClean="0"/>
              <a:t> -name PM1 -</a:t>
            </a:r>
            <a:r>
              <a:rPr lang="en-US" sz="4400" dirty="0" err="1" smtClean="0"/>
              <a:t>domain_conditions</a:t>
            </a:r>
            <a:r>
              <a:rPr lang="en-US" sz="4400" dirty="0" smtClean="0"/>
              <a:t> {PD1@on PD2@on} -default</a:t>
            </a:r>
          </a:p>
          <a:p>
            <a:pPr>
              <a:buNone/>
            </a:pPr>
            <a:r>
              <a:rPr lang="en-US" sz="4400" dirty="0" err="1" smtClean="0"/>
              <a:t>create_power_mode</a:t>
            </a:r>
            <a:r>
              <a:rPr lang="en-US" sz="4400" dirty="0" smtClean="0"/>
              <a:t> -name PM2 -</a:t>
            </a:r>
            <a:r>
              <a:rPr lang="en-US" sz="4400" dirty="0" err="1" smtClean="0"/>
              <a:t>domain_conditions</a:t>
            </a:r>
            <a:r>
              <a:rPr lang="en-US" sz="4400" dirty="0" smtClean="0"/>
              <a:t> {PD1@on PD2@off}</a:t>
            </a:r>
          </a:p>
          <a:p>
            <a:pPr>
              <a:buNone/>
            </a:pPr>
            <a:endParaRPr lang="en-US" sz="4400" dirty="0" smtClean="0"/>
          </a:p>
          <a:p>
            <a:pPr>
              <a:buNone/>
            </a:pPr>
            <a:r>
              <a:rPr lang="en-US" sz="4400" dirty="0" smtClean="0"/>
              <a:t># associate library sets with nominal conditions</a:t>
            </a:r>
          </a:p>
          <a:p>
            <a:pPr>
              <a:buNone/>
            </a:pPr>
            <a:r>
              <a:rPr lang="en-US" sz="4400" dirty="0" err="1" smtClean="0"/>
              <a:t>update_nominal_condition</a:t>
            </a:r>
            <a:r>
              <a:rPr lang="en-US" sz="4400" dirty="0" smtClean="0"/>
              <a:t> -name on -</a:t>
            </a:r>
            <a:r>
              <a:rPr lang="en-US" sz="4400" dirty="0" err="1" smtClean="0"/>
              <a:t>library_set</a:t>
            </a:r>
            <a:r>
              <a:rPr lang="en-US" sz="4400" dirty="0" smtClean="0"/>
              <a:t> CORE9GPLL</a:t>
            </a:r>
          </a:p>
          <a:p>
            <a:pPr>
              <a:buNone/>
            </a:pPr>
            <a:endParaRPr lang="en-US" sz="4400" dirty="0" smtClean="0"/>
          </a:p>
          <a:p>
            <a:pPr>
              <a:buNone/>
            </a:pPr>
            <a:r>
              <a:rPr lang="en-US" sz="4400" dirty="0" smtClean="0"/>
              <a:t># create rules for isolation logic insertion</a:t>
            </a:r>
          </a:p>
          <a:p>
            <a:pPr>
              <a:buNone/>
            </a:pPr>
            <a:r>
              <a:rPr lang="en-US" sz="4400" dirty="0" smtClean="0"/>
              <a:t># create rules for state retention insertion</a:t>
            </a:r>
          </a:p>
          <a:p>
            <a:pPr>
              <a:buNone/>
            </a:pPr>
            <a:endParaRPr lang="en-US" sz="4400" dirty="0" smtClean="0"/>
          </a:p>
          <a:p>
            <a:pPr>
              <a:buNone/>
            </a:pPr>
            <a:r>
              <a:rPr lang="en-US" sz="4400" dirty="0" smtClean="0"/>
              <a:t># create rules for power switch insertion, defines the primary power net, and the virtual power rails associated with each power switch rule</a:t>
            </a:r>
          </a:p>
          <a:p>
            <a:pPr>
              <a:buNone/>
            </a:pPr>
            <a:r>
              <a:rPr lang="en-US" sz="4400" dirty="0" err="1" smtClean="0"/>
              <a:t>create_power_nets</a:t>
            </a:r>
            <a:r>
              <a:rPr lang="en-US" sz="4400" dirty="0" smtClean="0"/>
              <a:t> -nets </a:t>
            </a:r>
            <a:r>
              <a:rPr lang="en-US" sz="4400" dirty="0" err="1" smtClean="0"/>
              <a:t>vdd</a:t>
            </a:r>
            <a:r>
              <a:rPr lang="en-US" sz="4400" dirty="0" smtClean="0"/>
              <a:t> -voltage 0.4</a:t>
            </a:r>
          </a:p>
          <a:p>
            <a:pPr>
              <a:buNone/>
            </a:pPr>
            <a:r>
              <a:rPr lang="en-US" sz="4400" dirty="0" err="1" smtClean="0"/>
              <a:t>create_power_switch_rule</a:t>
            </a:r>
            <a:r>
              <a:rPr lang="en-US" sz="4400" dirty="0" smtClean="0"/>
              <a:t> -name SW1 -domain PD2 -</a:t>
            </a:r>
            <a:r>
              <a:rPr lang="en-US" sz="4400" dirty="0" err="1" smtClean="0"/>
              <a:t>external_power_net</a:t>
            </a:r>
            <a:r>
              <a:rPr lang="en-US" sz="4400" dirty="0" smtClean="0"/>
              <a:t> </a:t>
            </a:r>
            <a:r>
              <a:rPr lang="en-US" sz="4400" dirty="0" err="1" smtClean="0"/>
              <a:t>vdd</a:t>
            </a:r>
            <a:endParaRPr lang="en-US" sz="4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066800"/>
            <a:ext cx="8229600" cy="5791200"/>
          </a:xfrm>
        </p:spPr>
        <p:txBody>
          <a:bodyPr>
            <a:normAutofit fontScale="92500" lnSpcReduction="10000"/>
          </a:bodyPr>
          <a:lstStyle/>
          <a:p>
            <a:r>
              <a:rPr lang="en-US" sz="1800" dirty="0" smtClean="0"/>
              <a:t>Specify information for synthesis, this includes power and leakage targets, timing constraints, and IR drop and recovery time for power switches</a:t>
            </a:r>
          </a:p>
          <a:p>
            <a:pPr>
              <a:buNone/>
            </a:pPr>
            <a:r>
              <a:rPr lang="en-US" sz="1800" dirty="0" smtClean="0"/>
              <a:t>…</a:t>
            </a:r>
          </a:p>
          <a:p>
            <a:pPr>
              <a:buNone/>
            </a:pPr>
            <a:r>
              <a:rPr lang="en-US" sz="1800" dirty="0" smtClean="0"/>
              <a:t>…</a:t>
            </a:r>
          </a:p>
          <a:p>
            <a:pPr>
              <a:buNone/>
            </a:pPr>
            <a:r>
              <a:rPr lang="en-US" sz="1800" dirty="0" smtClean="0"/>
              <a:t># specify power targets, if not specified, you may specify these with commands in</a:t>
            </a:r>
          </a:p>
          <a:p>
            <a:pPr>
              <a:buNone/>
            </a:pPr>
            <a:r>
              <a:rPr lang="en-US" sz="1800" dirty="0"/>
              <a:t>#</a:t>
            </a:r>
            <a:r>
              <a:rPr lang="en-US" sz="1800" dirty="0" smtClean="0"/>
              <a:t>synthesis</a:t>
            </a:r>
          </a:p>
          <a:p>
            <a:pPr>
              <a:buNone/>
            </a:pPr>
            <a:r>
              <a:rPr lang="en-US" sz="1800" dirty="0" smtClean="0"/>
              <a:t>#</a:t>
            </a:r>
            <a:r>
              <a:rPr lang="en-US" sz="1800" dirty="0" err="1" smtClean="0"/>
              <a:t>set_power_target</a:t>
            </a:r>
            <a:r>
              <a:rPr lang="en-US" sz="1800" dirty="0" smtClean="0"/>
              <a:t> -leakage 30 -dynamic 250</a:t>
            </a:r>
          </a:p>
          <a:p>
            <a:pPr>
              <a:buNone/>
            </a:pPr>
            <a:endParaRPr lang="en-US" sz="1800" dirty="0" smtClean="0"/>
          </a:p>
          <a:p>
            <a:pPr>
              <a:buNone/>
            </a:pPr>
            <a:r>
              <a:rPr lang="en-US" sz="1800" dirty="0" smtClean="0"/>
              <a:t># specify timing constraints, attaches .</a:t>
            </a:r>
            <a:r>
              <a:rPr lang="en-US" sz="1800" dirty="0" err="1" smtClean="0"/>
              <a:t>sdc</a:t>
            </a:r>
            <a:r>
              <a:rPr lang="en-US" sz="1800" dirty="0" smtClean="0"/>
              <a:t> file with a power mode</a:t>
            </a:r>
          </a:p>
          <a:p>
            <a:pPr>
              <a:buNone/>
            </a:pPr>
            <a:r>
              <a:rPr lang="en-US" sz="1800" dirty="0" err="1" smtClean="0"/>
              <a:t>update_power_mode</a:t>
            </a:r>
            <a:r>
              <a:rPr lang="en-US" sz="1800" dirty="0" smtClean="0"/>
              <a:t> -name PM1 -</a:t>
            </a:r>
            <a:r>
              <a:rPr lang="en-US" sz="1800" dirty="0" err="1" smtClean="0"/>
              <a:t>sdc_files</a:t>
            </a:r>
            <a:r>
              <a:rPr lang="en-US" sz="1800" dirty="0" smtClean="0"/>
              <a:t> PIC_ROM_mapped.sdc</a:t>
            </a:r>
          </a:p>
          <a:p>
            <a:pPr>
              <a:buNone/>
            </a:pPr>
            <a:r>
              <a:rPr lang="en-US" sz="1800" dirty="0" err="1" smtClean="0"/>
              <a:t>update_power_mode</a:t>
            </a:r>
            <a:r>
              <a:rPr lang="en-US" sz="1800" dirty="0" smtClean="0"/>
              <a:t> -name PM2 -</a:t>
            </a:r>
            <a:r>
              <a:rPr lang="en-US" sz="1800" dirty="0" err="1" smtClean="0"/>
              <a:t>sdc_files</a:t>
            </a:r>
            <a:r>
              <a:rPr lang="en-US" sz="1800" dirty="0" smtClean="0"/>
              <a:t> PIC_ROM_mapped.sdc</a:t>
            </a:r>
          </a:p>
          <a:p>
            <a:pPr>
              <a:buNone/>
            </a:pPr>
            <a:endParaRPr lang="en-US" sz="1800" dirty="0" smtClean="0"/>
          </a:p>
          <a:p>
            <a:pPr>
              <a:buNone/>
            </a:pPr>
            <a:r>
              <a:rPr lang="en-US" sz="1800" dirty="0" smtClean="0"/>
              <a:t># update the rules with implementation info</a:t>
            </a:r>
          </a:p>
          <a:p>
            <a:pPr>
              <a:buNone/>
            </a:pPr>
            <a:r>
              <a:rPr lang="en-US" sz="1800" dirty="0" smtClean="0"/>
              <a:t>#</a:t>
            </a:r>
            <a:r>
              <a:rPr lang="en-US" sz="1800" dirty="0" err="1" smtClean="0"/>
              <a:t>update_isolation_rules</a:t>
            </a:r>
            <a:r>
              <a:rPr lang="en-US" sz="1800" dirty="0" smtClean="0"/>
              <a:t> -names iso1 -location to -cells ISOLNX2M</a:t>
            </a:r>
          </a:p>
          <a:p>
            <a:pPr>
              <a:buNone/>
            </a:pPr>
            <a:r>
              <a:rPr lang="en-US" sz="1800" dirty="0" smtClean="0"/>
              <a:t>#</a:t>
            </a:r>
            <a:r>
              <a:rPr lang="en-US" sz="1800" dirty="0" err="1" smtClean="0"/>
              <a:t>update_isolation_rules</a:t>
            </a:r>
            <a:r>
              <a:rPr lang="en-US" sz="1800" dirty="0" smtClean="0"/>
              <a:t> -names iso2 -location to -cells ISOLNX2M</a:t>
            </a:r>
          </a:p>
          <a:p>
            <a:pPr>
              <a:buNone/>
            </a:pPr>
            <a:r>
              <a:rPr lang="en-US" sz="1800" dirty="0" err="1" smtClean="0"/>
              <a:t>update_power_switch_rule</a:t>
            </a:r>
            <a:r>
              <a:rPr lang="en-US" sz="1800" dirty="0" smtClean="0"/>
              <a:t> -name SW1 -cells "HDX2 HDX4 HDX8 HDX16 HDX32 HDX64" -enable_condition_1 !MCLR -prefix CDN_ -</a:t>
            </a:r>
            <a:r>
              <a:rPr lang="en-US" sz="1800" dirty="0" err="1" smtClean="0"/>
              <a:t>average_ir_drop_limit</a:t>
            </a:r>
            <a:r>
              <a:rPr lang="en-US" sz="1800" dirty="0" smtClean="0"/>
              <a:t> 0.020 -</a:t>
            </a:r>
            <a:r>
              <a:rPr lang="en-US" sz="1800" dirty="0" err="1" smtClean="0"/>
              <a:t>peak_ir_drop_limit</a:t>
            </a:r>
            <a:r>
              <a:rPr lang="en-US" sz="1800" dirty="0" smtClean="0"/>
              <a:t> 0.040</a:t>
            </a:r>
          </a:p>
          <a:p>
            <a:pPr>
              <a:buNone/>
            </a:pPr>
            <a:r>
              <a:rPr lang="en-US" sz="1800" dirty="0" smtClean="0"/>
              <a:t>…</a:t>
            </a:r>
          </a:p>
          <a:p>
            <a:pPr>
              <a:buNone/>
            </a:pPr>
            <a:r>
              <a:rPr lang="en-US" sz="1800" dirty="0" smtClean="0"/>
              <a:t>…</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066800"/>
            <a:ext cx="8229600" cy="5059363"/>
          </a:xfrm>
        </p:spPr>
        <p:txBody>
          <a:bodyPr>
            <a:normAutofit fontScale="70000" lnSpcReduction="20000"/>
          </a:bodyPr>
          <a:lstStyle/>
          <a:p>
            <a:r>
              <a:rPr lang="en-US" sz="1800" dirty="0" smtClean="0"/>
              <a:t>Finally, we end by specifying information for physical implementation, including the connecting of power/ground nets, and process corners</a:t>
            </a:r>
          </a:p>
          <a:p>
            <a:pPr>
              <a:buNone/>
            </a:pPr>
            <a:r>
              <a:rPr lang="en-US" sz="1800" dirty="0" smtClean="0"/>
              <a:t>…</a:t>
            </a:r>
          </a:p>
          <a:p>
            <a:pPr>
              <a:buNone/>
            </a:pPr>
            <a:r>
              <a:rPr lang="en-US" sz="1800" dirty="0" smtClean="0"/>
              <a:t>…</a:t>
            </a:r>
          </a:p>
          <a:p>
            <a:pPr>
              <a:buNone/>
            </a:pPr>
            <a:r>
              <a:rPr lang="en-US" sz="1800" dirty="0" smtClean="0"/>
              <a:t># declare power and ground nets, including virtual rails</a:t>
            </a:r>
          </a:p>
          <a:p>
            <a:pPr>
              <a:buNone/>
            </a:pPr>
            <a:r>
              <a:rPr lang="en-US" sz="1800" dirty="0" err="1" smtClean="0"/>
              <a:t>create_power_nets</a:t>
            </a:r>
            <a:r>
              <a:rPr lang="en-US" sz="1800" dirty="0" smtClean="0"/>
              <a:t> -nets VDDS -internal -</a:t>
            </a:r>
            <a:r>
              <a:rPr lang="en-US" sz="1800" dirty="0" err="1" smtClean="0"/>
              <a:t>average_ir_drop_limit</a:t>
            </a:r>
            <a:r>
              <a:rPr lang="en-US" sz="1800" dirty="0" smtClean="0"/>
              <a:t> 0.020 -</a:t>
            </a:r>
            <a:r>
              <a:rPr lang="en-US" sz="1800" dirty="0" err="1" smtClean="0"/>
              <a:t>peak_ir_drop_limit</a:t>
            </a:r>
            <a:r>
              <a:rPr lang="en-US" sz="1800" dirty="0" smtClean="0"/>
              <a:t> 0.040</a:t>
            </a:r>
          </a:p>
          <a:p>
            <a:pPr>
              <a:buNone/>
            </a:pPr>
            <a:r>
              <a:rPr lang="en-US" sz="1800" dirty="0" err="1" smtClean="0"/>
              <a:t>create_ground_nets</a:t>
            </a:r>
            <a:r>
              <a:rPr lang="en-US" sz="1800" dirty="0" smtClean="0"/>
              <a:t> -nets </a:t>
            </a:r>
            <a:r>
              <a:rPr lang="en-US" sz="1800" dirty="0" err="1" smtClean="0"/>
              <a:t>gnd</a:t>
            </a:r>
            <a:r>
              <a:rPr lang="en-US" sz="1800" dirty="0" smtClean="0"/>
              <a:t> -voltage 0</a:t>
            </a:r>
          </a:p>
          <a:p>
            <a:pPr>
              <a:buNone/>
            </a:pPr>
            <a:r>
              <a:rPr lang="en-US" sz="1800" dirty="0" smtClean="0"/>
              <a:t># (optional) create global connections</a:t>
            </a:r>
          </a:p>
          <a:p>
            <a:pPr>
              <a:buNone/>
            </a:pPr>
            <a:r>
              <a:rPr lang="en-US" sz="1800" dirty="0" err="1" smtClean="0"/>
              <a:t>create_global_connection</a:t>
            </a:r>
            <a:r>
              <a:rPr lang="en-US" sz="1800" dirty="0" smtClean="0"/>
              <a:t> -net </a:t>
            </a:r>
            <a:r>
              <a:rPr lang="en-US" sz="1800" dirty="0" err="1" smtClean="0"/>
              <a:t>vdd</a:t>
            </a:r>
            <a:r>
              <a:rPr lang="en-US" sz="1800" dirty="0" smtClean="0"/>
              <a:t> -pins </a:t>
            </a:r>
            <a:r>
              <a:rPr lang="en-US" sz="1800" dirty="0" err="1" smtClean="0"/>
              <a:t>vdd</a:t>
            </a:r>
            <a:endParaRPr lang="en-US" sz="1800" dirty="0" smtClean="0"/>
          </a:p>
          <a:p>
            <a:pPr>
              <a:buNone/>
            </a:pPr>
            <a:r>
              <a:rPr lang="en-US" sz="1800" dirty="0" err="1" smtClean="0"/>
              <a:t>create_global_connection</a:t>
            </a:r>
            <a:r>
              <a:rPr lang="en-US" sz="1800" dirty="0" smtClean="0"/>
              <a:t> -net </a:t>
            </a:r>
            <a:r>
              <a:rPr lang="en-US" sz="1800" dirty="0" err="1" smtClean="0"/>
              <a:t>gnd</a:t>
            </a:r>
            <a:r>
              <a:rPr lang="en-US" sz="1800" dirty="0" smtClean="0"/>
              <a:t> -pins </a:t>
            </a:r>
            <a:r>
              <a:rPr lang="en-US" sz="1800" dirty="0" err="1" smtClean="0"/>
              <a:t>gnd</a:t>
            </a:r>
            <a:endParaRPr lang="en-US" sz="1800" dirty="0" smtClean="0"/>
          </a:p>
          <a:p>
            <a:pPr>
              <a:buNone/>
            </a:pPr>
            <a:endParaRPr lang="en-US" sz="1800" dirty="0" smtClean="0"/>
          </a:p>
          <a:p>
            <a:pPr>
              <a:buNone/>
            </a:pPr>
            <a:r>
              <a:rPr lang="en-US" sz="1800" dirty="0" smtClean="0"/>
              <a:t># add implementation info for power domains</a:t>
            </a:r>
          </a:p>
          <a:p>
            <a:pPr>
              <a:buNone/>
            </a:pPr>
            <a:r>
              <a:rPr lang="en-US" sz="1800" dirty="0" err="1" smtClean="0"/>
              <a:t>update_power_domain</a:t>
            </a:r>
            <a:r>
              <a:rPr lang="en-US" sz="1800" dirty="0" smtClean="0"/>
              <a:t> -name PD1 -</a:t>
            </a:r>
            <a:r>
              <a:rPr lang="en-US" sz="1800" dirty="0" err="1" smtClean="0"/>
              <a:t>primary_power_net</a:t>
            </a:r>
            <a:r>
              <a:rPr lang="en-US" sz="1800" dirty="0" smtClean="0"/>
              <a:t> </a:t>
            </a:r>
            <a:r>
              <a:rPr lang="en-US" sz="1800" dirty="0" err="1" smtClean="0"/>
              <a:t>vdd</a:t>
            </a:r>
            <a:r>
              <a:rPr lang="en-US" sz="1800" dirty="0" smtClean="0"/>
              <a:t> -</a:t>
            </a:r>
            <a:r>
              <a:rPr lang="en-US" sz="1800" dirty="0" err="1" smtClean="0"/>
              <a:t>primary_ground_net</a:t>
            </a:r>
            <a:r>
              <a:rPr lang="en-US" sz="1800" dirty="0" smtClean="0"/>
              <a:t> </a:t>
            </a:r>
            <a:r>
              <a:rPr lang="en-US" sz="1800" dirty="0" err="1" smtClean="0"/>
              <a:t>gnd</a:t>
            </a:r>
            <a:endParaRPr lang="en-US" sz="1800" dirty="0" smtClean="0"/>
          </a:p>
          <a:p>
            <a:pPr>
              <a:buNone/>
            </a:pPr>
            <a:r>
              <a:rPr lang="en-US" sz="1800" dirty="0" err="1" smtClean="0"/>
              <a:t>update_power_domain</a:t>
            </a:r>
            <a:r>
              <a:rPr lang="en-US" sz="1800" dirty="0" smtClean="0"/>
              <a:t> -name PD2 -</a:t>
            </a:r>
            <a:r>
              <a:rPr lang="en-US" sz="1800" dirty="0" err="1" smtClean="0"/>
              <a:t>primary_power_net</a:t>
            </a:r>
            <a:r>
              <a:rPr lang="en-US" sz="1800" dirty="0" smtClean="0"/>
              <a:t> VDDS -</a:t>
            </a:r>
            <a:r>
              <a:rPr lang="en-US" sz="1800" dirty="0" err="1" smtClean="0"/>
              <a:t>primary_ground_net</a:t>
            </a:r>
            <a:r>
              <a:rPr lang="en-US" sz="1800" dirty="0" smtClean="0"/>
              <a:t> </a:t>
            </a:r>
            <a:r>
              <a:rPr lang="en-US" sz="1800" dirty="0" err="1" smtClean="0"/>
              <a:t>gnd</a:t>
            </a:r>
            <a:r>
              <a:rPr lang="en-US" sz="1800" dirty="0" smtClean="0"/>
              <a:t> -</a:t>
            </a:r>
            <a:r>
              <a:rPr lang="en-US" sz="1800" dirty="0" err="1" smtClean="0"/>
              <a:t>transition_cycles</a:t>
            </a:r>
            <a:r>
              <a:rPr lang="en-US" sz="1800" dirty="0" smtClean="0"/>
              <a:t> 2.0</a:t>
            </a:r>
          </a:p>
          <a:p>
            <a:pPr>
              <a:buNone/>
            </a:pPr>
            <a:r>
              <a:rPr lang="en-US" sz="1800" dirty="0" err="1" smtClean="0"/>
              <a:t>update_power_mode</a:t>
            </a:r>
            <a:r>
              <a:rPr lang="en-US" sz="1800" dirty="0" smtClean="0"/>
              <a:t> -name PM2 -</a:t>
            </a:r>
            <a:r>
              <a:rPr lang="en-US" sz="1800" dirty="0" err="1" smtClean="0"/>
              <a:t>average_ir_drop_limit</a:t>
            </a:r>
            <a:r>
              <a:rPr lang="en-US" sz="1800" dirty="0" smtClean="0"/>
              <a:t> PD2@0.020 -</a:t>
            </a:r>
            <a:r>
              <a:rPr lang="en-US" sz="1800" dirty="0" err="1" smtClean="0"/>
              <a:t>peak_ir_drop_limit</a:t>
            </a:r>
            <a:r>
              <a:rPr lang="en-US" sz="1800" dirty="0" smtClean="0"/>
              <a:t> PD2@0.040</a:t>
            </a:r>
          </a:p>
          <a:p>
            <a:pPr>
              <a:buNone/>
            </a:pPr>
            <a:r>
              <a:rPr lang="en-US" sz="1800" dirty="0" smtClean="0"/>
              <a:t># create operating corners</a:t>
            </a:r>
          </a:p>
          <a:p>
            <a:pPr>
              <a:buNone/>
            </a:pPr>
            <a:r>
              <a:rPr lang="en-US" sz="1800" dirty="0" err="1" smtClean="0"/>
              <a:t>create_operating_corner</a:t>
            </a:r>
            <a:r>
              <a:rPr lang="en-US" sz="1800" dirty="0" smtClean="0"/>
              <a:t> -name WC \</a:t>
            </a:r>
          </a:p>
          <a:p>
            <a:pPr>
              <a:buNone/>
            </a:pPr>
            <a:r>
              <a:rPr lang="en-US" sz="1800" dirty="0" smtClean="0"/>
              <a:t>-process 1 -temperature 125 -voltage 0.4 -</a:t>
            </a:r>
            <a:r>
              <a:rPr lang="en-US" sz="1800" dirty="0" err="1" smtClean="0"/>
              <a:t>library_set</a:t>
            </a:r>
            <a:r>
              <a:rPr lang="en-US" sz="1800" dirty="0" smtClean="0"/>
              <a:t> CORE9GPLL</a:t>
            </a:r>
          </a:p>
          <a:p>
            <a:pPr>
              <a:buNone/>
            </a:pPr>
            <a:endParaRPr lang="en-US" sz="1800" dirty="0" smtClean="0"/>
          </a:p>
          <a:p>
            <a:pPr>
              <a:buNone/>
            </a:pPr>
            <a:r>
              <a:rPr lang="en-US" sz="1800" dirty="0" smtClean="0"/>
              <a:t># create analysis views</a:t>
            </a:r>
          </a:p>
          <a:p>
            <a:pPr>
              <a:buNone/>
            </a:pPr>
            <a:r>
              <a:rPr lang="en-US" sz="1800" dirty="0" err="1" smtClean="0"/>
              <a:t>create_analysis_view</a:t>
            </a:r>
            <a:r>
              <a:rPr lang="en-US" sz="1800" dirty="0" smtClean="0"/>
              <a:t> -name AV_PM1 -mode PM1 \</a:t>
            </a:r>
          </a:p>
          <a:p>
            <a:pPr>
              <a:buNone/>
            </a:pPr>
            <a:r>
              <a:rPr lang="en-US" sz="1800" dirty="0" smtClean="0"/>
              <a:t>-</a:t>
            </a:r>
            <a:r>
              <a:rPr lang="en-US" sz="1800" dirty="0" err="1" smtClean="0"/>
              <a:t>domain_corners</a:t>
            </a:r>
            <a:r>
              <a:rPr lang="en-US" sz="1800" dirty="0" smtClean="0"/>
              <a:t> {PD1@WC PD2@WC}</a:t>
            </a:r>
          </a:p>
          <a:p>
            <a:pPr>
              <a:buNone/>
            </a:pPr>
            <a:endParaRPr lang="en-US" sz="1800" dirty="0" smtClean="0"/>
          </a:p>
          <a:p>
            <a:pPr>
              <a:buNone/>
            </a:pPr>
            <a:r>
              <a:rPr lang="en-US" sz="1800" dirty="0" smtClean="0"/>
              <a:t># indicate when the power information for the design ends</a:t>
            </a:r>
          </a:p>
          <a:p>
            <a:pPr>
              <a:buNone/>
            </a:pPr>
            <a:r>
              <a:rPr lang="en-US" sz="1800" dirty="0" err="1" smtClean="0"/>
              <a:t>end_design</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066800"/>
            <a:ext cx="8229600" cy="5791200"/>
          </a:xfrm>
        </p:spPr>
        <p:txBody>
          <a:bodyPr>
            <a:normAutofit fontScale="32500" lnSpcReduction="20000"/>
          </a:bodyPr>
          <a:lstStyle/>
          <a:p>
            <a:r>
              <a:rPr lang="en-US" sz="5500" dirty="0" smtClean="0"/>
              <a:t>Now we’ve completed the .</a:t>
            </a:r>
            <a:r>
              <a:rPr lang="en-US" sz="5500" dirty="0" err="1" smtClean="0"/>
              <a:t>cpf</a:t>
            </a:r>
            <a:r>
              <a:rPr lang="en-US" sz="5500" dirty="0" smtClean="0"/>
              <a:t> file. To incorporate the .</a:t>
            </a:r>
            <a:r>
              <a:rPr lang="en-US" sz="5500" dirty="0" err="1" smtClean="0"/>
              <a:t>cpf</a:t>
            </a:r>
            <a:r>
              <a:rPr lang="en-US" sz="5500" dirty="0" smtClean="0"/>
              <a:t> file in the synthesis script, we will have to add a few more commands to the synthesis script, as depicted below:</a:t>
            </a:r>
          </a:p>
          <a:p>
            <a:pPr>
              <a:buNone/>
            </a:pPr>
            <a:r>
              <a:rPr lang="en-US" sz="3700" dirty="0" smtClean="0"/>
              <a:t>…</a:t>
            </a:r>
          </a:p>
          <a:p>
            <a:pPr>
              <a:buNone/>
            </a:pPr>
            <a:r>
              <a:rPr lang="en-US" sz="3700" dirty="0" smtClean="0"/>
              <a:t>…</a:t>
            </a:r>
          </a:p>
          <a:p>
            <a:pPr>
              <a:buNone/>
            </a:pPr>
            <a:r>
              <a:rPr lang="en-US" sz="3700" dirty="0" err="1" smtClean="0"/>
              <a:t>set_attribute</a:t>
            </a:r>
            <a:r>
              <a:rPr lang="en-US" sz="3700" dirty="0" smtClean="0"/>
              <a:t> </a:t>
            </a:r>
            <a:r>
              <a:rPr lang="en-US" sz="3700" dirty="0" err="1" smtClean="0"/>
              <a:t>drc_first</a:t>
            </a:r>
            <a:r>
              <a:rPr lang="en-US" sz="3700" dirty="0" smtClean="0"/>
              <a:t> true</a:t>
            </a:r>
          </a:p>
          <a:p>
            <a:pPr>
              <a:buNone/>
            </a:pPr>
            <a:r>
              <a:rPr lang="en-US" sz="3700" dirty="0" smtClean="0"/>
              <a:t>#######################################</a:t>
            </a:r>
          </a:p>
          <a:p>
            <a:pPr>
              <a:buNone/>
            </a:pPr>
            <a:r>
              <a:rPr lang="en-US" sz="3700" dirty="0" smtClean="0"/>
              <a:t># read in CPF library domains</a:t>
            </a:r>
          </a:p>
          <a:p>
            <a:pPr>
              <a:buNone/>
            </a:pPr>
            <a:r>
              <a:rPr lang="en-US" sz="3700" dirty="0" smtClean="0"/>
              <a:t>#######################################</a:t>
            </a:r>
          </a:p>
          <a:p>
            <a:pPr>
              <a:buNone/>
            </a:pPr>
            <a:r>
              <a:rPr lang="en-US" sz="3700" dirty="0" err="1" smtClean="0"/>
              <a:t>read_cpf</a:t>
            </a:r>
            <a:r>
              <a:rPr lang="en-US" sz="3700" dirty="0" smtClean="0"/>
              <a:t> -library synth.cpf</a:t>
            </a:r>
          </a:p>
          <a:p>
            <a:pPr>
              <a:buNone/>
            </a:pPr>
            <a:r>
              <a:rPr lang="en-US" sz="3700" dirty="0" err="1" smtClean="0"/>
              <a:t>check_library</a:t>
            </a:r>
            <a:endParaRPr lang="en-US" sz="3700" dirty="0" smtClean="0"/>
          </a:p>
          <a:p>
            <a:pPr>
              <a:buNone/>
            </a:pPr>
            <a:r>
              <a:rPr lang="en-US" sz="3700" dirty="0" smtClean="0"/>
              <a:t>…</a:t>
            </a:r>
          </a:p>
          <a:p>
            <a:pPr>
              <a:buNone/>
            </a:pPr>
            <a:r>
              <a:rPr lang="en-US" sz="3700" dirty="0" smtClean="0"/>
              <a:t>elaborate ${TOPMODULE} </a:t>
            </a:r>
          </a:p>
          <a:p>
            <a:pPr>
              <a:buNone/>
            </a:pPr>
            <a:r>
              <a:rPr lang="en-US" sz="3700" dirty="0" smtClean="0"/>
              <a:t>#######################################</a:t>
            </a:r>
          </a:p>
          <a:p>
            <a:pPr>
              <a:buNone/>
            </a:pPr>
            <a:r>
              <a:rPr lang="en-US" sz="3700" dirty="0" smtClean="0"/>
              <a:t># read in CPF file</a:t>
            </a:r>
          </a:p>
          <a:p>
            <a:pPr>
              <a:buNone/>
            </a:pPr>
            <a:r>
              <a:rPr lang="en-US" sz="3700" dirty="0" smtClean="0"/>
              <a:t>#######################################</a:t>
            </a:r>
          </a:p>
          <a:p>
            <a:pPr>
              <a:buNone/>
            </a:pPr>
            <a:r>
              <a:rPr lang="en-US" sz="3700" dirty="0" err="1" smtClean="0"/>
              <a:t>read_cpf</a:t>
            </a:r>
            <a:r>
              <a:rPr lang="en-US" sz="3700" dirty="0" smtClean="0"/>
              <a:t> synth.cpf</a:t>
            </a:r>
          </a:p>
          <a:p>
            <a:pPr>
              <a:buNone/>
            </a:pPr>
            <a:r>
              <a:rPr lang="en-US" sz="3700" dirty="0" smtClean="0"/>
              <a:t>…</a:t>
            </a:r>
          </a:p>
          <a:p>
            <a:pPr>
              <a:buNone/>
            </a:pPr>
            <a:r>
              <a:rPr lang="en-US" sz="3700" dirty="0" err="1" smtClean="0"/>
              <a:t>check_design</a:t>
            </a:r>
            <a:r>
              <a:rPr lang="en-US" sz="3700" dirty="0" smtClean="0"/>
              <a:t> -unresolved</a:t>
            </a:r>
          </a:p>
          <a:p>
            <a:pPr>
              <a:buNone/>
            </a:pPr>
            <a:r>
              <a:rPr lang="en-US" sz="3700" dirty="0" smtClean="0"/>
              <a:t>report timing -mode PM1 -lint</a:t>
            </a:r>
          </a:p>
          <a:p>
            <a:pPr>
              <a:buNone/>
            </a:pPr>
            <a:r>
              <a:rPr lang="en-US" sz="3700" dirty="0" smtClean="0"/>
              <a:t>report timing -mode PM2 –lint</a:t>
            </a:r>
          </a:p>
          <a:p>
            <a:pPr>
              <a:buNone/>
            </a:pPr>
            <a:r>
              <a:rPr lang="en-US" sz="3700" dirty="0" smtClean="0"/>
              <a:t>…</a:t>
            </a:r>
          </a:p>
          <a:p>
            <a:pPr>
              <a:buNone/>
            </a:pPr>
            <a:r>
              <a:rPr lang="en-US" sz="3700" dirty="0" smtClean="0"/>
              <a:t>#########################################</a:t>
            </a:r>
          </a:p>
          <a:p>
            <a:pPr>
              <a:buNone/>
            </a:pPr>
            <a:r>
              <a:rPr lang="en-US" sz="3700" dirty="0" smtClean="0"/>
              <a:t># Synthesize to Technology Mapped Gates</a:t>
            </a:r>
          </a:p>
          <a:p>
            <a:pPr>
              <a:buNone/>
            </a:pPr>
            <a:r>
              <a:rPr lang="en-US" sz="3700" dirty="0" smtClean="0"/>
              <a:t>#########################################</a:t>
            </a:r>
          </a:p>
          <a:p>
            <a:pPr>
              <a:buNone/>
            </a:pPr>
            <a:r>
              <a:rPr lang="en-US" sz="3700" dirty="0" smtClean="0"/>
              <a:t>synthesize -</a:t>
            </a:r>
            <a:r>
              <a:rPr lang="en-US" sz="3700" dirty="0" err="1" smtClean="0"/>
              <a:t>to_mapped</a:t>
            </a:r>
            <a:r>
              <a:rPr lang="en-US" sz="3700" dirty="0" smtClean="0"/>
              <a:t> -</a:t>
            </a:r>
            <a:r>
              <a:rPr lang="en-US" sz="3700" dirty="0" err="1" smtClean="0"/>
              <a:t>eff</a:t>
            </a:r>
            <a:r>
              <a:rPr lang="en-US" sz="3700" dirty="0" smtClean="0"/>
              <a:t> high</a:t>
            </a:r>
          </a:p>
          <a:p>
            <a:pPr>
              <a:buNone/>
            </a:pPr>
            <a:r>
              <a:rPr lang="en-US" sz="3700" dirty="0" err="1" smtClean="0"/>
              <a:t>reload_cpf</a:t>
            </a:r>
            <a:endParaRPr lang="en-US" sz="3700" dirty="0" smtClean="0"/>
          </a:p>
          <a:p>
            <a:pPr>
              <a:buNone/>
            </a:pPr>
            <a:r>
              <a:rPr lang="en-US" sz="3700" dirty="0" err="1" smtClean="0"/>
              <a:t>commit_cpf</a:t>
            </a:r>
            <a:endParaRPr lang="en-US" sz="3700" dirty="0" smtClean="0"/>
          </a:p>
          <a:p>
            <a:pPr>
              <a:buNone/>
            </a:pPr>
            <a:r>
              <a:rPr lang="en-US" sz="3700" dirty="0" smtClean="0"/>
              <a:t>…</a:t>
            </a:r>
          </a:p>
          <a:p>
            <a:pPr>
              <a:buNone/>
            </a:pPr>
            <a:endParaRPr lang="en-US" sz="37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CPF Tutorial</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We now move on to the physical implementation. Before specifying </a:t>
            </a:r>
            <a:r>
              <a:rPr lang="en-US" dirty="0" err="1" smtClean="0"/>
              <a:t>floorplan</a:t>
            </a:r>
            <a:r>
              <a:rPr lang="en-US" dirty="0" smtClean="0"/>
              <a:t>, we Load &amp; Commit the CPF file:</a:t>
            </a:r>
            <a:endParaRPr lang="en-US" dirty="0"/>
          </a:p>
        </p:txBody>
      </p:sp>
      <p:pic>
        <p:nvPicPr>
          <p:cNvPr id="5" name="Content Placeholder 4" descr="Load_CPF.JPG"/>
          <p:cNvPicPr>
            <a:picLocks noChangeAspect="1"/>
          </p:cNvPicPr>
          <p:nvPr/>
        </p:nvPicPr>
        <p:blipFill>
          <a:blip r:embed="rId2" cstate="print"/>
          <a:stretch>
            <a:fillRect/>
          </a:stretch>
        </p:blipFill>
        <p:spPr>
          <a:xfrm>
            <a:off x="2286000" y="2743200"/>
            <a:ext cx="4038600" cy="384668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TotalTime>
  <Words>1228</Words>
  <Application>Microsoft Office PowerPoint</Application>
  <PresentationFormat>On-screen Show (4:3)</PresentationFormat>
  <Paragraphs>163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lpstr>CPF Tutorial</vt:lpstr>
    </vt:vector>
  </TitlesOfParts>
  <Company>The Univeristy of Virginia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CPF Tutorial</dc:title>
  <dc:creator>yz4hz</dc:creator>
  <cp:lastModifiedBy>yz4hz</cp:lastModifiedBy>
  <cp:revision>38</cp:revision>
  <dcterms:created xsi:type="dcterms:W3CDTF">2010-05-09T20:26:39Z</dcterms:created>
  <dcterms:modified xsi:type="dcterms:W3CDTF">2010-05-09T22:25:59Z</dcterms:modified>
</cp:coreProperties>
</file>